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Poppins"/>
      <p:regular r:id="rId57"/>
      <p:bold r:id="rId58"/>
      <p:italic r:id="rId59"/>
      <p:boldItalic r:id="rId60"/>
    </p:embeddedFont>
    <p:embeddedFont>
      <p:font typeface="Lato"/>
      <p:regular r:id="rId61"/>
      <p:bold r:id="rId62"/>
      <p:italic r:id="rId63"/>
      <p:boldItalic r:id="rId64"/>
    </p:embeddedFont>
    <p:embeddedFont>
      <p:font typeface="Just Another Hand"/>
      <p:regular r:id="rId65"/>
    </p:embeddedFont>
    <p:embeddedFont>
      <p:font typeface="Source Sans Pr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00FFFF"/>
          </p15:clr>
        </p15:guide>
        <p15:guide id="2" pos="288">
          <p15:clr>
            <a:srgbClr val="00FFFF"/>
          </p15:clr>
        </p15:guide>
        <p15:guide id="3" pos="5472">
          <p15:clr>
            <a:srgbClr val="00FFFF"/>
          </p15:clr>
        </p15:guide>
        <p15:guide id="4" orient="horz" pos="2952">
          <p15:clr>
            <a:srgbClr val="00FFFF"/>
          </p15:clr>
        </p15:guide>
        <p15:guide id="5" orient="horz" pos="1620">
          <p15:clr>
            <a:srgbClr val="00FFFF"/>
          </p15:clr>
        </p15:guide>
        <p15:guide id="6" pos="2880">
          <p15:clr>
            <a:srgbClr val="00FFFF"/>
          </p15:clr>
        </p15:guide>
        <p15:guide id="7" pos="936">
          <p15:clr>
            <a:srgbClr val="00FFFF"/>
          </p15:clr>
        </p15:guide>
        <p15:guide id="8" pos="4176">
          <p15:clr>
            <a:srgbClr val="00FFFF"/>
          </p15:clr>
        </p15:guide>
        <p15:guide id="9" orient="horz" pos="1205">
          <p15:clr>
            <a:srgbClr val="00FFFF"/>
          </p15:clr>
        </p15:guide>
        <p15:guide id="10" orient="horz" pos="2035">
          <p15:clr>
            <a:srgbClr val="00FFFF"/>
          </p15:clr>
        </p15:guide>
        <p15:guide id="11" orient="horz" pos="770">
          <p15:clr>
            <a:srgbClr val="00FFFF"/>
          </p15:clr>
        </p15:guide>
        <p15:guide id="12" orient="horz" pos="2451">
          <p15:clr>
            <a:srgbClr val="00FFFF"/>
          </p15:clr>
        </p15:guide>
        <p15:guide id="13" pos="1584">
          <p15:clr>
            <a:srgbClr val="00FFFF"/>
          </p15:clr>
        </p15:guide>
        <p15:guide id="14" pos="2232">
          <p15:clr>
            <a:srgbClr val="00FFFF"/>
          </p15:clr>
        </p15:guide>
        <p15:guide id="15" pos="3528">
          <p15:clr>
            <a:srgbClr val="00FFFF"/>
          </p15:clr>
        </p15:guide>
        <p15:guide id="16" pos="4824">
          <p15:clr>
            <a:srgbClr val="00FFFF"/>
          </p15:clr>
        </p15:guide>
        <p15:guide id="17" orient="horz" pos="529">
          <p15:clr>
            <a:srgbClr val="00FFFF"/>
          </p15:clr>
        </p15:guide>
        <p15:guide id="18" orient="horz" pos="2701">
          <p15:clr>
            <a:srgbClr val="00FFFF"/>
          </p15:clr>
        </p15:guide>
        <p15:guide id="19" pos="3204">
          <p15:clr>
            <a:srgbClr val="00FFFF"/>
          </p15:clr>
        </p15:guide>
        <p15:guide id="20" pos="2556">
          <p15:clr>
            <a:srgbClr val="00FFFF"/>
          </p15:clr>
        </p15:guide>
        <p15:guide id="21" pos="7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694A63C-F58C-4E30-BB77-D71C482CC7A7}">
  <a:tblStyle styleId="{8694A63C-F58C-4E30-BB77-D71C482CC7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1620" orient="horz"/>
        <p:guide pos="2880"/>
        <p:guide pos="936"/>
        <p:guide pos="4176"/>
        <p:guide pos="1205" orient="horz"/>
        <p:guide pos="2035" orient="horz"/>
        <p:guide pos="770" orient="horz"/>
        <p:guide pos="2451" orient="horz"/>
        <p:guide pos="1584"/>
        <p:guide pos="2232"/>
        <p:guide pos="3528"/>
        <p:guide pos="4824"/>
        <p:guide pos="529" orient="horz"/>
        <p:guide pos="2701" orient="horz"/>
        <p:guide pos="3204"/>
        <p:guide pos="2556"/>
        <p:guide pos="7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bold.fntdata"/><Relationship Id="rId61" Type="http://schemas.openxmlformats.org/officeDocument/2006/relationships/font" Target="fonts/Lato-regular.fntdata"/><Relationship Id="rId20" Type="http://schemas.openxmlformats.org/officeDocument/2006/relationships/slide" Target="slides/slide14.xml"/><Relationship Id="rId64" Type="http://schemas.openxmlformats.org/officeDocument/2006/relationships/font" Target="fonts/Lato-boldItalic.fntdata"/><Relationship Id="rId63" Type="http://schemas.openxmlformats.org/officeDocument/2006/relationships/font" Target="fonts/Lato-italic.fntdata"/><Relationship Id="rId22" Type="http://schemas.openxmlformats.org/officeDocument/2006/relationships/slide" Target="slides/slide16.xml"/><Relationship Id="rId66" Type="http://schemas.openxmlformats.org/officeDocument/2006/relationships/font" Target="fonts/SourceSansPro-regular.fntdata"/><Relationship Id="rId21" Type="http://schemas.openxmlformats.org/officeDocument/2006/relationships/slide" Target="slides/slide15.xml"/><Relationship Id="rId65" Type="http://schemas.openxmlformats.org/officeDocument/2006/relationships/font" Target="fonts/JustAnotherHand-regular.fntdata"/><Relationship Id="rId24" Type="http://schemas.openxmlformats.org/officeDocument/2006/relationships/slide" Target="slides/slide18.xml"/><Relationship Id="rId68" Type="http://schemas.openxmlformats.org/officeDocument/2006/relationships/font" Target="fonts/SourceSansPro-italic.fntdata"/><Relationship Id="rId23" Type="http://schemas.openxmlformats.org/officeDocument/2006/relationships/slide" Target="slides/slide17.xml"/><Relationship Id="rId67" Type="http://schemas.openxmlformats.org/officeDocument/2006/relationships/font" Target="fonts/SourceSansPro-bold.fntdata"/><Relationship Id="rId60" Type="http://schemas.openxmlformats.org/officeDocument/2006/relationships/font" Target="fonts/Poppins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SourceSansPr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Poppins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Poppins-italic.fntdata"/><Relationship Id="rId14" Type="http://schemas.openxmlformats.org/officeDocument/2006/relationships/slide" Target="slides/slide8.xml"/><Relationship Id="rId58" Type="http://schemas.openxmlformats.org/officeDocument/2006/relationships/font" Target="fonts/Poppins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html/html_links.asp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html/html_links.asp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html/html_links.asp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css/css_howto.asp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css/css_howto.asp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css/css_howto.asp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531a0ba00_3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531a0ba00_3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Tunjuk dua rookies utk menunjukkan homeworknya heheheheheheh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4466f7240_3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4466f7240_3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4466f7240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4466f7240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4466f7240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4466f7240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4466f7240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4466f7240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531a0ba00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531a0ba00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531a0ba00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531a0ba00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531a0ba00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531a0ba00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531a0ba00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531a0ba00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531a0ba00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531a0ba00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22509afc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22509afc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531a0ba00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531a0ba00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4466f7240_3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4466f7240_3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4466f7240_3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4466f7240_3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Tunjuk dua rookies utk menunjukkan homeworknya heheheheheheh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22509afc9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22509afc9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31a0ba00_3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31a0ba00_3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Tunjuk dua rookies utk menunjukkan homeworknya heheheheheheh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9eb1244e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9eb1244e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SLIDES_API154604249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SLIDES_API154604249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SLIDES_API126319688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SLIDES_API126319688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SLIDES_API90035686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SLIDES_API90035686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9eb1245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9eb1245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531a0ba00_3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531a0ba00_3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Tunjuk dua rookies utk menunjukkan homeworknya heheheheheheh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9eb12452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9eb12452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9eb12452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9eb12452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531a0ba00_3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531a0ba00_3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531a0ba00_3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531a0ba00_3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Tunjuk dua rookies utk menunjukkan homeworknya heheheheheheh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22509afc9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22509afc9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22509afc9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22509afc9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https://www.w3schools.com/html/html_links.asp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7531a0ba00_3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7531a0ba00_3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https://www.w3schools.com/html/html_links.asp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531a0ba00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531a0ba00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https://www.w3schools.com/html/html_links.asp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531a0ba00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7531a0ba00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84466f7240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84466f7240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4466f724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4466f724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531a0ba00_3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531a0ba00_3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531a0ba00_3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531a0ba00_3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531a0ba00_3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7531a0ba00_3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7531a0ba00_3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7531a0ba00_3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531a0ba00_5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531a0ba00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531a0ba00_3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531a0ba00_3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SLIDES_API100450214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SLIDES_API100450214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SLIDES_API138048424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SLIDES_API138048424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22509afc9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22509afc9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531a0ba00_3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531a0ba00_3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4466f7240_3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4466f7240_3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722509afc9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722509afc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22509afc9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22509afc9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Running an HTML and CSS project from scratch with file structure, aim is to render hello world in browser (25 mins) instead of doing it in CodePen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22509afc9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22509afc9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https://www.w3schools.com/css/css_howto.asp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22509afc9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22509afc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https://www.w3schools.com/css/css_howto.asp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22509afc9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22509afc9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https://www.w3schools.com/css/css_howto.asp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 b="179" l="0" r="0" t="179"/>
          <a:stretch/>
        </p:blipFill>
        <p:spPr>
          <a:xfrm>
            <a:off x="7700775" y="3352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" name="Google Shape;58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2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1">
  <p:cSld name="TITLE_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2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1">
    <p:bg>
      <p:bgPr>
        <a:solidFill>
          <a:srgbClr val="F2DEDE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39681" l="0" r="0" t="10315"/>
          <a:stretch/>
        </p:blipFill>
        <p:spPr>
          <a:xfrm>
            <a:off x="0" y="0"/>
            <a:ext cx="9144000" cy="257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600" y="45720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 txBox="1"/>
          <p:nvPr>
            <p:ph type="title"/>
          </p:nvPr>
        </p:nvSpPr>
        <p:spPr>
          <a:xfrm>
            <a:off x="457200" y="36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2" type="title"/>
          </p:nvPr>
        </p:nvSpPr>
        <p:spPr>
          <a:xfrm>
            <a:off x="457200" y="3175350"/>
            <a:ext cx="85206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3" type="title"/>
          </p:nvPr>
        </p:nvSpPr>
        <p:spPr>
          <a:xfrm>
            <a:off x="457200" y="4364850"/>
            <a:ext cx="85206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">
  <p:cSld name="TITLE_1_1">
    <p:bg>
      <p:bgPr>
        <a:solidFill>
          <a:srgbClr val="FFFFFF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650" y="1086325"/>
            <a:ext cx="4317450" cy="5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5"/>
          <p:cNvPicPr preferRelativeResize="0"/>
          <p:nvPr/>
        </p:nvPicPr>
        <p:blipFill rotWithShape="1">
          <a:blip r:embed="rId4">
            <a:alphaModFix/>
          </a:blip>
          <a:srcRect b="0" l="6153" r="27250" t="0"/>
          <a:stretch/>
        </p:blipFill>
        <p:spPr>
          <a:xfrm>
            <a:off x="457200" y="1222500"/>
            <a:ext cx="2006100" cy="200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Mobile App</a:t>
            </a:r>
            <a:endParaRPr b="1" sz="10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48200" y="3390600"/>
            <a:ext cx="257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title"/>
          </p:nvPr>
        </p:nvSpPr>
        <p:spPr>
          <a:xfrm>
            <a:off x="3543300" y="1169350"/>
            <a:ext cx="36984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Font typeface="Source Sans Pro"/>
              <a:buNone/>
              <a:defRPr b="1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Font typeface="Source Sans Pro"/>
              <a:buNone/>
              <a:defRPr b="1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Font typeface="Source Sans Pro"/>
              <a:buNone/>
              <a:defRPr b="1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Font typeface="Source Sans Pro"/>
              <a:buNone/>
              <a:defRPr b="1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Font typeface="Source Sans Pro"/>
              <a:buNone/>
              <a:defRPr b="1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Font typeface="Source Sans Pro"/>
              <a:buNone/>
              <a:defRPr b="1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Font typeface="Source Sans Pro"/>
              <a:buNone/>
              <a:defRPr b="1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Font typeface="Source Sans Pro"/>
              <a:buNone/>
              <a:defRPr b="1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Font typeface="Source Sans Pro"/>
              <a:buNone/>
              <a:defRPr b="1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title"/>
          </p:nvPr>
        </p:nvSpPr>
        <p:spPr>
          <a:xfrm>
            <a:off x="3543300" y="1870550"/>
            <a:ext cx="36984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4" type="title"/>
          </p:nvPr>
        </p:nvSpPr>
        <p:spPr>
          <a:xfrm>
            <a:off x="3543300" y="2550775"/>
            <a:ext cx="36984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5" type="title"/>
          </p:nvPr>
        </p:nvSpPr>
        <p:spPr>
          <a:xfrm>
            <a:off x="3543300" y="3192250"/>
            <a:ext cx="36984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8"/>
          <p:cNvPicPr preferRelativeResize="0"/>
          <p:nvPr/>
        </p:nvPicPr>
        <p:blipFill rotWithShape="1">
          <a:blip r:embed="rId2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" name="Google Shape;45;p9"/>
          <p:cNvPicPr preferRelativeResize="0"/>
          <p:nvPr/>
        </p:nvPicPr>
        <p:blipFill rotWithShape="1">
          <a:blip r:embed="rId2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Char char="●"/>
              <a:defRPr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Char char="○"/>
              <a:defRPr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Char char="■"/>
              <a:defRPr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Char char="●"/>
              <a:defRPr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Char char="○"/>
              <a:defRPr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Char char="■"/>
              <a:defRPr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Char char="●"/>
              <a:defRPr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Char char="○"/>
              <a:defRPr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4987"/>
              </a:buClr>
              <a:buSzPts val="1400"/>
              <a:buFont typeface="Source Sans Pro"/>
              <a:buChar char="■"/>
              <a:defRPr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w3schools.com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w3schools.com/css/default.asp" TargetMode="External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hyperlink" Target="https://flukeout.github.io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sli.do/features-google-slides?payload=eyJwcmVzZW50YXRpb25JZCI6IjE2SkVBTzBWeHpuOFgyazJmMzNuR3NCUzMxcERCWVBrX05tbl9VRnJsQU84Iiwic2xpZGVJZCI6IlNMSURFU19BUEkxNTQ2MDQyNDk3XzAifQ%3D%3D" TargetMode="External"/><Relationship Id="rId4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sli.do/features-google-slides?payload=eyJwcmVzZW50YXRpb25JZCI6IjE2SkVBTzBWeHpuOFgyazJmMzNuR3NCUzMxcERCWVBrX05tbl9VRnJsQU84Iiwic2xpZGVJZCI6IlNMSURFU19BUEkxMjYzMTk2ODg5XzAifQ%3D%3D" TargetMode="External"/><Relationship Id="rId4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sli.do/features-google-slides?payload=eyJwcmVzZW50YXRpb25JZCI6IjE2SkVBTzBWeHpuOFgyazJmMzNuR3NCUzMxcERCWVBrX05tbl9VRnJsQU84Iiwic2xpZGVJZCI6IlNMSURFU19BUEk5MDAzNTY4NjVfMCJ9" TargetMode="External"/><Relationship Id="rId4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hyperlink" Target="https://docs.google.com/document/d/1oecmy7b7iwtCGkwnk4QB_-QGDwESVDq3WmNBsvsI8Cw/edit?usp=sharing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jp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Relationship Id="rId4" Type="http://schemas.openxmlformats.org/officeDocument/2006/relationships/hyperlink" Target="https://getbootstrap.com/docs/4.4/getting-started/download/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Relationship Id="rId4" Type="http://schemas.openxmlformats.org/officeDocument/2006/relationships/hyperlink" Target="https://getbootstrap.com/docs/4.0/components/navs/" TargetMode="External"/><Relationship Id="rId5" Type="http://schemas.openxmlformats.org/officeDocument/2006/relationships/hyperlink" Target="https://getbootstrap.com/docs/4.0/components/navbar/" TargetMode="External"/><Relationship Id="rId6" Type="http://schemas.openxmlformats.org/officeDocument/2006/relationships/image" Target="../media/image28.png"/><Relationship Id="rId7" Type="http://schemas.openxmlformats.org/officeDocument/2006/relationships/image" Target="../media/image19.png"/><Relationship Id="rId8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Relationship Id="rId4" Type="http://schemas.openxmlformats.org/officeDocument/2006/relationships/hyperlink" Target="https://getbootstrap.com/docs/4.4/getting-started/introduction/" TargetMode="External"/><Relationship Id="rId9" Type="http://schemas.openxmlformats.org/officeDocument/2006/relationships/image" Target="../media/image5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sli.do/features-google-slides?payload=eyJwcmVzZW50YXRpb25JZCI6IjE2SkVBTzBWeHpuOFgyazJmMzNuR3NCUzMxcERCWVBrX05tbl9VRnJsQU84Iiwic2xpZGVJZCI6IlNMSURFU19BUEkxMDA0NTAyMTQ3XzAifQ%3D%3D" TargetMode="External"/><Relationship Id="rId4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sli.do/features-google-slides?payload=eyJwcmVzZW50YXRpb25JZCI6IjE2SkVBTzBWeHpuOFgyazJmMzNuR3NCUzMxcERCWVBrX05tbl9VRnJsQU84Iiwic2xpZGVJZCI6IlNMSURFU19BUEkxMzgwNDg0MjQ4XzAifQ%3D%3D" TargetMode="External"/><Relationship Id="rId4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EDE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28204" l="0" r="0" t="28209"/>
          <a:stretch/>
        </p:blipFill>
        <p:spPr>
          <a:xfrm>
            <a:off x="0" y="0"/>
            <a:ext cx="9144000" cy="257190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457200" y="3155700"/>
            <a:ext cx="2954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Generation Girl Summer Club 2020</a:t>
            </a:r>
            <a:endParaRPr b="1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457200" y="3667500"/>
            <a:ext cx="41148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9600" y="45720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457200" y="4345200"/>
            <a:ext cx="2954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June 23, 2020</a:t>
            </a:r>
            <a:endParaRPr b="1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4987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CSS Selectors</a:t>
            </a:r>
            <a:endParaRPr sz="5000">
              <a:solidFill>
                <a:srgbClr val="A5E5D9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746350" y="1222500"/>
            <a:ext cx="7463700" cy="31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CSS Selectors digunakan untuk memilih elemen HTML yang akan diberikan style berdasarkan element tags, id, kelas, attribute dan lain sebagainya.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Contoh:</a:t>
            </a:r>
            <a:endParaRPr b="1"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1163700" y="2915775"/>
            <a:ext cx="7365900" cy="1220100"/>
          </a:xfrm>
          <a:prstGeom prst="flowChartAlternateProcess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&lt;a</a:t>
            </a: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=”</a:t>
            </a:r>
            <a:r>
              <a:rPr lang="en" sz="1800" u="sng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https://www.w3schools.com</a:t>
            </a: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” </a:t>
            </a:r>
            <a:r>
              <a:rPr lang="en" sz="1800">
                <a:solidFill>
                  <a:srgbClr val="F4CCC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=”css-source”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800">
                <a:solidFill>
                  <a:srgbClr val="D9EAD3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=”link-default”</a:t>
            </a:r>
            <a:r>
              <a:rPr lang="en" sz="180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Click here </a:t>
            </a:r>
            <a:r>
              <a:rPr lang="en" sz="18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&lt;/a</a:t>
            </a:r>
            <a:r>
              <a:rPr lang="en" sz="18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FFE5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0" name="Google Shape;180;p26"/>
          <p:cNvCxnSpPr/>
          <p:nvPr/>
        </p:nvCxnSpPr>
        <p:spPr>
          <a:xfrm flipH="1" rot="10800000">
            <a:off x="5981625" y="2607600"/>
            <a:ext cx="458700" cy="664500"/>
          </a:xfrm>
          <a:prstGeom prst="straightConnector1">
            <a:avLst/>
          </a:prstGeom>
          <a:noFill/>
          <a:ln cap="flat" cmpd="sng" w="38100">
            <a:solidFill>
              <a:srgbClr val="F8BDB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6"/>
          <p:cNvSpPr txBox="1"/>
          <p:nvPr/>
        </p:nvSpPr>
        <p:spPr>
          <a:xfrm>
            <a:off x="6101625" y="2228100"/>
            <a:ext cx="1369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id selector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2" name="Google Shape;182;p26"/>
          <p:cNvCxnSpPr/>
          <p:nvPr/>
        </p:nvCxnSpPr>
        <p:spPr>
          <a:xfrm>
            <a:off x="2137200" y="3824400"/>
            <a:ext cx="321600" cy="729600"/>
          </a:xfrm>
          <a:prstGeom prst="straightConnector1">
            <a:avLst/>
          </a:prstGeom>
          <a:noFill/>
          <a:ln cap="flat" cmpd="sng" w="38100">
            <a:solidFill>
              <a:srgbClr val="89E4D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6"/>
          <p:cNvCxnSpPr>
            <a:endCxn id="184" idx="0"/>
          </p:cNvCxnSpPr>
          <p:nvPr/>
        </p:nvCxnSpPr>
        <p:spPr>
          <a:xfrm flipH="1">
            <a:off x="1298675" y="3573500"/>
            <a:ext cx="123600" cy="826800"/>
          </a:xfrm>
          <a:prstGeom prst="straightConnector1">
            <a:avLst/>
          </a:prstGeom>
          <a:noFill/>
          <a:ln cap="flat" cmpd="sng" w="38100">
            <a:solidFill>
              <a:srgbClr val="F5E19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26"/>
          <p:cNvSpPr txBox="1"/>
          <p:nvPr/>
        </p:nvSpPr>
        <p:spPr>
          <a:xfrm>
            <a:off x="460025" y="4400300"/>
            <a:ext cx="1677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element selector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2014675" y="4400300"/>
            <a:ext cx="15807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class selector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6" name="Google Shape;186;p26"/>
          <p:cNvSpPr/>
          <p:nvPr/>
        </p:nvSpPr>
        <p:spPr>
          <a:xfrm>
            <a:off x="0" y="-1235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233275" y="42295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CSS Selectors</a:t>
            </a:r>
            <a:endParaRPr sz="3900">
              <a:solidFill>
                <a:srgbClr val="004B85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 rotWithShape="1">
          <a:blip r:embed="rId4">
            <a:alphaModFix/>
          </a:blip>
          <a:srcRect b="179" l="0" r="0" t="179"/>
          <a:stretch/>
        </p:blipFill>
        <p:spPr>
          <a:xfrm>
            <a:off x="7753750" y="95500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Analogi CSS Selector</a:t>
            </a:r>
            <a:endParaRPr sz="3900">
              <a:solidFill>
                <a:srgbClr val="004B85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7" name="Google Shape;197;p27"/>
          <p:cNvPicPr preferRelativeResize="0"/>
          <p:nvPr/>
        </p:nvPicPr>
        <p:blipFill rotWithShape="1">
          <a:blip r:embed="rId4">
            <a:alphaModFix/>
          </a:blip>
          <a:srcRect b="9986" l="0" r="0" t="9673"/>
          <a:stretch/>
        </p:blipFill>
        <p:spPr>
          <a:xfrm>
            <a:off x="296000" y="1775762"/>
            <a:ext cx="3622800" cy="291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3931400" y="2333100"/>
            <a:ext cx="506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Misal kita ingin membeli mobil dan</a:t>
            </a:r>
            <a:endParaRPr sz="26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lang="en" sz="26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 beberapa jenis mobil...</a:t>
            </a:r>
            <a:endParaRPr sz="26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1037975" y="2428200"/>
            <a:ext cx="5466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mini</a:t>
            </a:r>
            <a:endParaRPr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1037975" y="3344925"/>
            <a:ext cx="5466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mini</a:t>
            </a:r>
            <a:endParaRPr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2784525" y="2428200"/>
            <a:ext cx="7542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kodok</a:t>
            </a:r>
            <a:endParaRPr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2784525" y="3344925"/>
            <a:ext cx="7542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kodok</a:t>
            </a:r>
            <a:endParaRPr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777425" y="4421100"/>
            <a:ext cx="10677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convertible</a:t>
            </a:r>
            <a:endParaRPr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2888325" y="4364475"/>
            <a:ext cx="5466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jeep</a:t>
            </a:r>
            <a:endParaRPr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5">
            <a:alphaModFix/>
          </a:blip>
          <a:srcRect b="179" l="0" r="0" t="179"/>
          <a:stretch/>
        </p:blipFill>
        <p:spPr>
          <a:xfrm>
            <a:off x="7658088" y="182888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8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Analogi CSS Selector</a:t>
            </a:r>
            <a:endParaRPr sz="39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3931400" y="1626150"/>
            <a:ext cx="506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Bagaimana cara CSS selector untuk</a:t>
            </a:r>
            <a:endParaRPr b="1"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memilih mobil kodok?</a:t>
            </a:r>
            <a:endParaRPr b="1"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5" name="Google Shape;215;p28"/>
          <p:cNvPicPr preferRelativeResize="0"/>
          <p:nvPr/>
        </p:nvPicPr>
        <p:blipFill rotWithShape="1">
          <a:blip r:embed="rId4">
            <a:alphaModFix/>
          </a:blip>
          <a:srcRect b="34542" l="48966" r="0" t="9673"/>
          <a:stretch/>
        </p:blipFill>
        <p:spPr>
          <a:xfrm>
            <a:off x="457200" y="1618963"/>
            <a:ext cx="2754350" cy="32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9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004B85"/>
          </a:solidFill>
          <a:ln cap="flat" cmpd="sng" w="9525">
            <a:solidFill>
              <a:srgbClr val="F2DED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Analogi CSS Selector</a:t>
            </a:r>
            <a:endParaRPr sz="39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 rotWithShape="1">
          <a:blip r:embed="rId4">
            <a:alphaModFix/>
          </a:blip>
          <a:srcRect b="34542" l="48966" r="0" t="9673"/>
          <a:stretch/>
        </p:blipFill>
        <p:spPr>
          <a:xfrm>
            <a:off x="457200" y="1618963"/>
            <a:ext cx="2754350" cy="32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3931400" y="1626150"/>
            <a:ext cx="506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Bagaimana cara CSS selector untuk</a:t>
            </a:r>
            <a:endParaRPr b="1"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memilih mobil kodok?</a:t>
            </a:r>
            <a:endParaRPr b="1"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Untuk memilih mobil kodok,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227" name="Google Shape;227;p29"/>
          <p:cNvGraphicFramePr/>
          <p:nvPr/>
        </p:nvGraphicFramePr>
        <p:xfrm>
          <a:off x="4057650" y="300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{8694A63C-F58C-4E30-BB77-D71C482CC7A7}</a:tableStyleId>
              </a:tblPr>
              <a:tblGrid>
                <a:gridCol w="3285300"/>
              </a:tblGrid>
              <a:tr h="121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9CB9C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kodok</a:t>
                      </a:r>
                      <a: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...</a:t>
                      </a:r>
                      <a:b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2100">
                        <a:solidFill>
                          <a:srgbClr val="FFFFFF"/>
                        </a:solidFill>
                        <a:highlight>
                          <a:srgbClr val="434343"/>
                        </a:highlight>
                      </a:endParaRPr>
                    </a:p>
                  </a:txBody>
                  <a:tcPr marT="63500" marB="63500" marR="63500" marL="63500"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sp>
        <p:nvSpPr>
          <p:cNvPr id="228" name="Google Shape;228;p29"/>
          <p:cNvSpPr txBox="1"/>
          <p:nvPr/>
        </p:nvSpPr>
        <p:spPr>
          <a:xfrm>
            <a:off x="3931400" y="4308450"/>
            <a:ext cx="424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Ini adalah contoh dari </a:t>
            </a: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element selector</a:t>
            </a: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! 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0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Analogi CSS Selector</a:t>
            </a:r>
            <a:endParaRPr sz="3900">
              <a:solidFill>
                <a:srgbClr val="004B85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38" name="Google Shape;238;p30"/>
          <p:cNvPicPr preferRelativeResize="0"/>
          <p:nvPr/>
        </p:nvPicPr>
        <p:blipFill rotWithShape="1">
          <a:blip r:embed="rId4">
            <a:alphaModFix/>
          </a:blip>
          <a:srcRect b="8617" l="0" r="48966" t="62847"/>
          <a:stretch/>
        </p:blipFill>
        <p:spPr>
          <a:xfrm>
            <a:off x="233275" y="2108063"/>
            <a:ext cx="3751000" cy="224588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/>
        </p:nvSpPr>
        <p:spPr>
          <a:xfrm>
            <a:off x="3931400" y="1626150"/>
            <a:ext cx="50625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Bagaimana cara CSS selector untuk memilih kelas mobil warna hitam?</a:t>
            </a:r>
            <a:endParaRPr b="1"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0" name="Google Shape;240;p30"/>
          <p:cNvPicPr preferRelativeResize="0"/>
          <p:nvPr/>
        </p:nvPicPr>
        <p:blipFill rotWithShape="1">
          <a:blip r:embed="rId5">
            <a:alphaModFix/>
          </a:blip>
          <a:srcRect b="179" l="0" r="0" t="179"/>
          <a:stretch/>
        </p:blipFill>
        <p:spPr>
          <a:xfrm>
            <a:off x="7658088" y="182888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Analogi CSS Selector</a:t>
            </a:r>
            <a:endParaRPr sz="3900">
              <a:solidFill>
                <a:srgbClr val="004B85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9" name="Google Shape;249;p31"/>
          <p:cNvPicPr preferRelativeResize="0"/>
          <p:nvPr/>
        </p:nvPicPr>
        <p:blipFill rotWithShape="1">
          <a:blip r:embed="rId4">
            <a:alphaModFix/>
          </a:blip>
          <a:srcRect b="8617" l="0" r="48966" t="62847"/>
          <a:stretch/>
        </p:blipFill>
        <p:spPr>
          <a:xfrm>
            <a:off x="233275" y="2108063"/>
            <a:ext cx="3751000" cy="224588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/>
          <p:nvPr/>
        </p:nvSpPr>
        <p:spPr>
          <a:xfrm>
            <a:off x="3931400" y="1626150"/>
            <a:ext cx="50625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Bagaimana cara CSS selector untuk memilih kelas mobil warna hitam?</a:t>
            </a:r>
            <a:endParaRPr b="1"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Untuk memilih mobil warna hitam,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3931400" y="4120275"/>
            <a:ext cx="424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Ini adalah contoh dari </a:t>
            </a: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 selector</a:t>
            </a: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!</a:t>
            </a: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252" name="Google Shape;252;p31"/>
          <p:cNvGraphicFramePr/>
          <p:nvPr/>
        </p:nvGraphicFramePr>
        <p:xfrm>
          <a:off x="4057650" y="280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{8694A63C-F58C-4E30-BB77-D71C482CC7A7}</a:tableStyleId>
              </a:tblPr>
              <a:tblGrid>
                <a:gridCol w="3285300"/>
              </a:tblGrid>
              <a:tr h="121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EA9999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.hitam</a:t>
                      </a:r>
                      <a: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...</a:t>
                      </a:r>
                      <a:b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2100">
                        <a:solidFill>
                          <a:srgbClr val="FFFFFF"/>
                        </a:solidFill>
                        <a:highlight>
                          <a:srgbClr val="434343"/>
                        </a:highlight>
                      </a:endParaRPr>
                    </a:p>
                  </a:txBody>
                  <a:tcPr marT="63500" marB="63500" marR="63500" marL="63500"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pic>
        <p:nvPicPr>
          <p:cNvPr id="253" name="Google Shape;253;p31"/>
          <p:cNvPicPr preferRelativeResize="0"/>
          <p:nvPr/>
        </p:nvPicPr>
        <p:blipFill rotWithShape="1">
          <a:blip r:embed="rId5">
            <a:alphaModFix/>
          </a:blip>
          <a:srcRect b="179" l="0" r="0" t="179"/>
          <a:stretch/>
        </p:blipFill>
        <p:spPr>
          <a:xfrm>
            <a:off x="7658088" y="182888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2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Analogi CSS Selector</a:t>
            </a:r>
            <a:endParaRPr sz="39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1059300" y="1498800"/>
            <a:ext cx="7025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Apa yang membedakan satu mobil dengan mobil lainnya?</a:t>
            </a:r>
            <a:endParaRPr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Nomor plat mobil!</a:t>
            </a:r>
            <a:endParaRPr b="1"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200" y="2775600"/>
            <a:ext cx="2364499" cy="135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3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Analogi CSS Selector</a:t>
            </a:r>
            <a:endParaRPr sz="39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1059300" y="1498800"/>
            <a:ext cx="7025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Apa yang membedakan satu mobil dengan mobil lainnya?</a:t>
            </a:r>
            <a:endParaRPr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Nomor plat mobil!</a:t>
            </a:r>
            <a:endParaRPr b="1"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Bagaimana cara CSS selector untuk</a:t>
            </a:r>
            <a:endParaRPr b="1"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memilih mobil dengan nomor plat</a:t>
            </a:r>
            <a:endParaRPr b="1"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sebagai berikut?</a:t>
            </a:r>
            <a:endParaRPr b="1"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200" y="2775600"/>
            <a:ext cx="2364499" cy="135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4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4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282" name="Google Shape;282;p34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Analogi CSS Selector</a:t>
            </a:r>
            <a:endParaRPr sz="39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283" name="Google Shape;283;p34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4" name="Google Shape;284;p34"/>
          <p:cNvSpPr txBox="1"/>
          <p:nvPr/>
        </p:nvSpPr>
        <p:spPr>
          <a:xfrm>
            <a:off x="983100" y="1498800"/>
            <a:ext cx="7025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Untuk memilih mobil dengan ID tsb,</a:t>
            </a:r>
            <a:endParaRPr b="1"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200" y="2775600"/>
            <a:ext cx="2364499" cy="13511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6" name="Google Shape;286;p34"/>
          <p:cNvGraphicFramePr/>
          <p:nvPr/>
        </p:nvGraphicFramePr>
        <p:xfrm>
          <a:off x="1059300" y="232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{8694A63C-F58C-4E30-BB77-D71C482CC7A7}</a:tableStyleId>
              </a:tblPr>
              <a:tblGrid>
                <a:gridCol w="3285300"/>
              </a:tblGrid>
              <a:tr h="121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FE599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#123xyz</a:t>
                      </a:r>
                      <a: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...</a:t>
                      </a:r>
                      <a:b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2100">
                        <a:solidFill>
                          <a:srgbClr val="FFFFFF"/>
                        </a:solidFill>
                        <a:highlight>
                          <a:srgbClr val="434343"/>
                        </a:highlight>
                      </a:endParaRPr>
                    </a:p>
                  </a:txBody>
                  <a:tcPr marT="63500" marB="63500" marR="63500" marL="63500"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sp>
        <p:nvSpPr>
          <p:cNvPr id="287" name="Google Shape;287;p34"/>
          <p:cNvSpPr txBox="1"/>
          <p:nvPr/>
        </p:nvSpPr>
        <p:spPr>
          <a:xfrm>
            <a:off x="983100" y="3819300"/>
            <a:ext cx="424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Ini adalah contoh dari </a:t>
            </a: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</a:t>
            </a: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selector</a:t>
            </a: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! 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457200" y="3463650"/>
            <a:ext cx="205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Outlines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650" y="1086325"/>
            <a:ext cx="4317450" cy="5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3543300" y="1222500"/>
            <a:ext cx="30861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Day 2</a:t>
            </a:r>
            <a:endParaRPr b="1" sz="18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543300" y="1912500"/>
            <a:ext cx="3770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More on CSS: External, Inline, Internal</a:t>
            </a:r>
            <a:endParaRPr sz="18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3543300" y="2419350"/>
            <a:ext cx="4239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CSS Selectors</a:t>
            </a:r>
            <a:endParaRPr sz="18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543300" y="3002400"/>
            <a:ext cx="2330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Navigation Bars</a:t>
            </a:r>
            <a:endParaRPr sz="18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5">
            <a:alphaModFix/>
          </a:blip>
          <a:srcRect b="0" l="6153" r="27250" t="0"/>
          <a:stretch/>
        </p:blipFill>
        <p:spPr>
          <a:xfrm>
            <a:off x="457200" y="1222500"/>
            <a:ext cx="2006100" cy="200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3511650" y="3567300"/>
            <a:ext cx="2330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Intro to Bootstrap</a:t>
            </a:r>
            <a:endParaRPr sz="18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5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295" name="Google Shape;295;p35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CSS Selectors</a:t>
            </a:r>
            <a:endParaRPr sz="3900">
              <a:solidFill>
                <a:srgbClr val="004B85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296" name="Google Shape;296;p35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568600" y="1329325"/>
            <a:ext cx="2557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Element Selector</a:t>
            </a:r>
            <a:endParaRPr b="1"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8" name="Google Shape;298;p35"/>
          <p:cNvSpPr txBox="1"/>
          <p:nvPr/>
        </p:nvSpPr>
        <p:spPr>
          <a:xfrm>
            <a:off x="603400" y="1753650"/>
            <a:ext cx="2487600" cy="1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Element selectors akan memilih semua elemen yang memiliki </a:t>
            </a:r>
            <a:r>
              <a:rPr i="1" lang="en" sz="16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tags</a:t>
            </a:r>
            <a:r>
              <a:rPr lang="en" sz="16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yang sama pada dokumen.</a:t>
            </a:r>
            <a:endParaRPr sz="16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b="1"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{</a:t>
            </a:r>
            <a:endParaRPr b="1" sz="15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font-size: 18px;</a:t>
            </a:r>
            <a:endParaRPr b="1" sz="15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text-align: justify; </a:t>
            </a:r>
            <a:endParaRPr b="1" sz="15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}</a:t>
            </a:r>
            <a:endParaRPr b="1" sz="15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5983399" y="1329325"/>
            <a:ext cx="2557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 Selectors</a:t>
            </a:r>
            <a:endParaRPr b="1"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5983399" y="1829859"/>
            <a:ext cx="2557200" cy="1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 selector  digunakan utk memilih elemen yang memiliki sebuah id yg unik, artinya id ini hanya dimiliki oleh satu elemen saja.</a:t>
            </a:r>
            <a:endParaRPr sz="16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#css-source</a:t>
            </a:r>
            <a:r>
              <a:rPr b="1"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{</a:t>
            </a:r>
            <a:endParaRPr b="1" sz="15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font-family: cursive;</a:t>
            </a:r>
            <a:endParaRPr b="1" sz="15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}</a:t>
            </a:r>
            <a:r>
              <a:rPr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5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3160609" y="1329325"/>
            <a:ext cx="2557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 Selectors</a:t>
            </a:r>
            <a:endParaRPr b="1"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3197250" y="1753650"/>
            <a:ext cx="2679900" cy="1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 selectors akan memilih elemen yg memiliki atribut kelas yang spesifik. Kelas ini dapat dimiliki oleh beberapa elemen &amp; sebuah elemen pun dapat memiliki beberapa kelas.</a:t>
            </a:r>
            <a:endParaRPr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99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.link-default</a:t>
            </a:r>
            <a:r>
              <a:rPr b="1"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{</a:t>
            </a:r>
            <a:endParaRPr b="1" sz="15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font-color: red; </a:t>
            </a:r>
            <a:endParaRPr b="1" sz="15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}</a:t>
            </a:r>
            <a:r>
              <a:rPr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5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03" name="Google Shape;303;p35"/>
          <p:cNvPicPr preferRelativeResize="0"/>
          <p:nvPr/>
        </p:nvPicPr>
        <p:blipFill rotWithShape="1">
          <a:blip r:embed="rId4">
            <a:alphaModFix/>
          </a:blip>
          <a:srcRect b="179" l="0" r="0" t="179"/>
          <a:stretch/>
        </p:blipFill>
        <p:spPr>
          <a:xfrm>
            <a:off x="7658088" y="182888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9" name="Google Shape;309;p36"/>
          <p:cNvSpPr txBox="1"/>
          <p:nvPr/>
        </p:nvSpPr>
        <p:spPr>
          <a:xfrm>
            <a:off x="740775" y="1257925"/>
            <a:ext cx="3831300" cy="3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Font</a:t>
            </a:r>
            <a:endParaRPr b="1" sz="1800" u="sng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olor 		: #RRGGBB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font-size		: %, px, pt, em 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font-family	: Arial, calibri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font-style		: Normal, italic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font-weight 	: Normal, bold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Background</a:t>
            </a:r>
            <a:endParaRPr b="1" sz="1800" u="sng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background-color	  :  colorname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background-image	  : url(“image url”)</a:t>
            </a:r>
            <a:endParaRPr sz="9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0" name="Google Shape;310;p36"/>
          <p:cNvSpPr txBox="1"/>
          <p:nvPr/>
        </p:nvSpPr>
        <p:spPr>
          <a:xfrm>
            <a:off x="4713750" y="1257925"/>
            <a:ext cx="3831300" cy="3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Sizing-Element</a:t>
            </a:r>
            <a:endParaRPr b="1" sz="1800" u="sng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height	: %, px, vh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width	: %, px, vw</a:t>
            </a:r>
            <a:endParaRPr b="1" sz="1200" u="sng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Border</a:t>
            </a:r>
            <a:endParaRPr b="1" sz="1800" u="sng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border-color	: red, #RRGGBB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border-style	: solid, dotted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border-radius	: 20px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many more!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https://www.w3schools.com/css/default.asp</a:t>
            </a:r>
            <a:endParaRPr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1" name="Google Shape;311;p36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312" name="Google Shape;312;p36"/>
          <p:cNvSpPr txBox="1"/>
          <p:nvPr/>
        </p:nvSpPr>
        <p:spPr>
          <a:xfrm>
            <a:off x="261225" y="4167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Atribut CSS</a:t>
            </a:r>
            <a:endParaRPr sz="3900">
              <a:solidFill>
                <a:srgbClr val="004B85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313" name="Google Shape;313;p36"/>
          <p:cNvPicPr preferRelativeResize="0"/>
          <p:nvPr/>
        </p:nvPicPr>
        <p:blipFill rotWithShape="1">
          <a:blip r:embed="rId4">
            <a:alphaModFix/>
          </a:blip>
          <a:srcRect b="179" l="0" r="0" t="179"/>
          <a:stretch/>
        </p:blipFill>
        <p:spPr>
          <a:xfrm>
            <a:off x="7658088" y="182888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4987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7"/>
          <p:cNvSpPr txBox="1"/>
          <p:nvPr/>
        </p:nvSpPr>
        <p:spPr>
          <a:xfrm>
            <a:off x="1562100" y="10776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More CSS Tutorials:</a:t>
            </a:r>
            <a:endParaRPr sz="4500">
              <a:solidFill>
                <a:srgbClr val="A5E5D9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320" name="Google Shape;320;p37"/>
          <p:cNvSpPr txBox="1"/>
          <p:nvPr/>
        </p:nvSpPr>
        <p:spPr>
          <a:xfrm>
            <a:off x="735300" y="1994675"/>
            <a:ext cx="76734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https://www.w3schools.com/css/</a:t>
            </a:r>
            <a:endParaRPr sz="3000" u="sng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EDE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/>
          <p:nvPr/>
        </p:nvSpPr>
        <p:spPr>
          <a:xfrm>
            <a:off x="1485900" y="1441375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Ada pertanyaan? </a:t>
            </a:r>
            <a:r>
              <a:rPr lang="en" sz="45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🙋‍♀️</a:t>
            </a:r>
            <a:endParaRPr sz="45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326" name="Google Shape;326;p38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4987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9"/>
          <p:cNvSpPr txBox="1"/>
          <p:nvPr/>
        </p:nvSpPr>
        <p:spPr>
          <a:xfrm>
            <a:off x="1485900" y="56325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Game Time! </a:t>
            </a:r>
            <a:r>
              <a:rPr lang="en" sz="45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🕹️</a:t>
            </a:r>
            <a:endParaRPr sz="4500">
              <a:solidFill>
                <a:srgbClr val="A5E5D9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333" name="Google Shape;333;p39"/>
          <p:cNvSpPr txBox="1"/>
          <p:nvPr/>
        </p:nvSpPr>
        <p:spPr>
          <a:xfrm>
            <a:off x="735300" y="1480325"/>
            <a:ext cx="7673400" cy="26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Untuk memahami CSS Selectors</a:t>
            </a:r>
            <a:endParaRPr sz="45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https://flukeout.github.io/</a:t>
            </a:r>
            <a:endParaRPr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4987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0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Let’s Review What We’ve Learned So Far!</a:t>
            </a:r>
            <a:endParaRPr sz="45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750" y="45164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1"/>
          <p:cNvSpPr txBox="1"/>
          <p:nvPr/>
        </p:nvSpPr>
        <p:spPr>
          <a:xfrm>
            <a:off x="0" y="3857625"/>
            <a:ext cx="9144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9AC37"/>
                </a:solidFill>
              </a:rPr>
              <a:t>ⓘ</a:t>
            </a:r>
            <a:r>
              <a:rPr lang="en"/>
              <a:t> Start presenting to display the poll results on this slide.</a:t>
            </a:r>
            <a:endParaRPr/>
          </a:p>
        </p:txBody>
      </p:sp>
      <p:sp>
        <p:nvSpPr>
          <p:cNvPr id="346" name="Google Shape;346;p41"/>
          <p:cNvSpPr txBox="1"/>
          <p:nvPr/>
        </p:nvSpPr>
        <p:spPr>
          <a:xfrm>
            <a:off x="0" y="1285875"/>
            <a:ext cx="91440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Selector mana yang tepat jika kita ingin memodifikasi seluruh elemen HTML di dalam tag &lt;h1&gt; &lt;/h1&gt;?</a:t>
            </a:r>
            <a:endParaRPr sz="3600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750" y="45164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2"/>
          <p:cNvSpPr txBox="1"/>
          <p:nvPr/>
        </p:nvSpPr>
        <p:spPr>
          <a:xfrm>
            <a:off x="0" y="3857625"/>
            <a:ext cx="9144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9AC37"/>
                </a:solidFill>
              </a:rPr>
              <a:t>ⓘ</a:t>
            </a:r>
            <a:r>
              <a:rPr lang="en"/>
              <a:t> Start presenting to display the poll results on this slide.</a:t>
            </a:r>
            <a:endParaRPr/>
          </a:p>
        </p:txBody>
      </p:sp>
      <p:sp>
        <p:nvSpPr>
          <p:cNvPr id="353" name="Google Shape;353;p42"/>
          <p:cNvSpPr txBox="1"/>
          <p:nvPr/>
        </p:nvSpPr>
        <p:spPr>
          <a:xfrm>
            <a:off x="0" y="1285875"/>
            <a:ext cx="91440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Berikut ini, manakah syntax yang tepat dalam penggunaan CSS, khususnya dalam internal CSS dan separated CSS file?</a:t>
            </a:r>
            <a:endParaRPr sz="3600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750" y="45164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3"/>
          <p:cNvSpPr txBox="1"/>
          <p:nvPr/>
        </p:nvSpPr>
        <p:spPr>
          <a:xfrm>
            <a:off x="0" y="3857625"/>
            <a:ext cx="9144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9AC37"/>
                </a:solidFill>
              </a:rPr>
              <a:t>ⓘ</a:t>
            </a:r>
            <a:r>
              <a:rPr lang="en"/>
              <a:t> Start presenting to display the poll results on this slide.</a:t>
            </a:r>
            <a:endParaRPr/>
          </a:p>
        </p:txBody>
      </p:sp>
      <p:sp>
        <p:nvSpPr>
          <p:cNvPr id="360" name="Google Shape;360;p43"/>
          <p:cNvSpPr txBox="1"/>
          <p:nvPr/>
        </p:nvSpPr>
        <p:spPr>
          <a:xfrm>
            <a:off x="0" y="1285875"/>
            <a:ext cx="91440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Selain menggunakan tag &lt;strong&gt; &lt;/strong&gt; pada HTML, kita juga bisa membuat suatu teks menjadi bold dengan property CSS …</a:t>
            </a:r>
            <a:endParaRPr sz="3600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4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367" name="Google Shape;367;p44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Review Time!</a:t>
            </a:r>
            <a:endParaRPr sz="3900">
              <a:solidFill>
                <a:srgbClr val="004B85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368" name="Google Shape;368;p44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338725" y="1708000"/>
            <a:ext cx="83481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Mana yang termasuk penerapan Inline CSS yang benar?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&lt;h1 style: font-family: arial, color: skyblue&gt;I have a bird, his name is Birb&lt;/h1&gt;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&lt;h1 style = “font-family: arial; color: skyblue;”&gt;I have a bird, his name is Birb&lt;/h1&gt;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&lt;h1 style = font-family: “arial”; color: “skyblue;”&gt;I have a bird, his name is Birb&lt;/h1&gt;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&lt;h1 style: font-family = arial, color = skyblue&gt;I have a bird, his name is Birb&lt;/h1&gt;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70" name="Google Shape;370;p44"/>
          <p:cNvPicPr preferRelativeResize="0"/>
          <p:nvPr/>
        </p:nvPicPr>
        <p:blipFill rotWithShape="1">
          <a:blip r:embed="rId4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4987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Review Day 1 Skuy!</a:t>
            </a:r>
            <a:r>
              <a:rPr lang="en" sz="50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 </a:t>
            </a:r>
            <a:r>
              <a:rPr lang="en" sz="35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😁</a:t>
            </a:r>
            <a:endParaRPr sz="50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5464975" y="4151150"/>
            <a:ext cx="3326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Dibaca lagi yaa rangkuman day 1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https://docs.google.com/document/d/1oecmy7b7iwtCGkwnk4QB_-QGDwESVDq3WmNBsvsI8Cw/edit?usp=sharing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5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5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377" name="Google Shape;377;p45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Review Time!</a:t>
            </a:r>
            <a:endParaRPr sz="3900">
              <a:solidFill>
                <a:srgbClr val="004B85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378" name="Google Shape;378;p45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9" name="Google Shape;379;p45"/>
          <p:cNvSpPr txBox="1"/>
          <p:nvPr/>
        </p:nvSpPr>
        <p:spPr>
          <a:xfrm>
            <a:off x="338725" y="1708000"/>
            <a:ext cx="83481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Berikut ini manakah yang termasuk CSS property?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background-color: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lightblue;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&lt;style&gt; &lt;/style&gt;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#name, .studentid, img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80" name="Google Shape;380;p45"/>
          <p:cNvPicPr preferRelativeResize="0"/>
          <p:nvPr/>
        </p:nvPicPr>
        <p:blipFill rotWithShape="1">
          <a:blip r:embed="rId4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6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6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387" name="Google Shape;387;p46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Review Time!</a:t>
            </a:r>
            <a:endParaRPr sz="3900">
              <a:solidFill>
                <a:srgbClr val="004B85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388" name="Google Shape;388;p46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9" name="Google Shape;389;p46"/>
          <p:cNvSpPr txBox="1"/>
          <p:nvPr/>
        </p:nvSpPr>
        <p:spPr>
          <a:xfrm>
            <a:off x="397950" y="1555800"/>
            <a:ext cx="83481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Manakah CSS Selector yang tepat untuk mengubah style dari semua image yang berbentuk lingkaran?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span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div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.dot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#dot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90" name="Google Shape;390;p46"/>
          <p:cNvPicPr preferRelativeResize="0"/>
          <p:nvPr/>
        </p:nvPicPr>
        <p:blipFill rotWithShape="1">
          <a:blip r:embed="rId4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6296" y="2201338"/>
            <a:ext cx="4205275" cy="1550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EDE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 txBox="1"/>
          <p:nvPr/>
        </p:nvSpPr>
        <p:spPr>
          <a:xfrm>
            <a:off x="1485900" y="1517575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Energizer!</a:t>
            </a:r>
            <a:r>
              <a:rPr lang="en" sz="55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 </a:t>
            </a:r>
            <a:r>
              <a:rPr lang="en" sz="45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⚡</a:t>
            </a:r>
            <a:endParaRPr sz="35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397" name="Google Shape;397;p47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4987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8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Navigation Bars</a:t>
            </a:r>
            <a:endParaRPr sz="5000">
              <a:solidFill>
                <a:srgbClr val="A5E5D9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EDE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 txBox="1"/>
          <p:nvPr/>
        </p:nvSpPr>
        <p:spPr>
          <a:xfrm>
            <a:off x="1409700" y="1607700"/>
            <a:ext cx="63171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Quick Question:</a:t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Bagaimana kita dapat mengimplementasikan navigation bars?</a:t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409" name="Google Shape;409;p49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3298175"/>
            <a:ext cx="487680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/>
        </p:nvSpPr>
        <p:spPr>
          <a:xfrm>
            <a:off x="302400" y="265950"/>
            <a:ext cx="4099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Vertical Navbar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6" name="Google Shape;416;p50"/>
          <p:cNvSpPr txBox="1"/>
          <p:nvPr/>
        </p:nvSpPr>
        <p:spPr>
          <a:xfrm>
            <a:off x="238350" y="939800"/>
            <a:ext cx="4227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A navigation bar is basically a list of links.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Remember &lt;ul&gt; or &lt;ol&gt; and &lt;li&gt;?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Keterangan:</a:t>
            </a:r>
            <a:endParaRPr b="1" sz="14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Verdana"/>
              <a:buChar char="●"/>
            </a:pPr>
            <a:r>
              <a:rPr lang="en" sz="1500">
                <a:solidFill>
                  <a:srgbClr val="DC143C"/>
                </a:solidFill>
                <a:highlight>
                  <a:srgbClr val="F1F1F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list-style-type: none;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- Menghilangkan bullet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Verdana"/>
              <a:buChar char="●"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Set </a:t>
            </a:r>
            <a:r>
              <a:rPr lang="en" sz="1500">
                <a:solidFill>
                  <a:srgbClr val="DC143C"/>
                </a:solidFill>
                <a:highlight>
                  <a:srgbClr val="F1F1F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margin: 0;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lang="en" sz="1500">
                <a:solidFill>
                  <a:srgbClr val="DC143C"/>
                </a:solidFill>
                <a:highlight>
                  <a:srgbClr val="F1F1F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padding: 0;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menghilangkan default dari browser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7" name="Google Shape;417;p50"/>
          <p:cNvSpPr/>
          <p:nvPr/>
        </p:nvSpPr>
        <p:spPr>
          <a:xfrm>
            <a:off x="4556700" y="0"/>
            <a:ext cx="45873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0"/>
          <p:cNvSpPr txBox="1"/>
          <p:nvPr/>
        </p:nvSpPr>
        <p:spPr>
          <a:xfrm>
            <a:off x="4692600" y="768050"/>
            <a:ext cx="4315500" cy="3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&lt;!--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This will create a vertical navbar--&gt;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&lt;!--HTML--&gt;</a:t>
            </a:r>
            <a:endParaRPr sz="1250">
              <a:solidFill>
                <a:srgbClr val="C9DA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DD7E6B"/>
                </a:solidFill>
                <a:latin typeface="Consolas"/>
                <a:ea typeface="Consolas"/>
                <a:cs typeface="Consolas"/>
                <a:sym typeface="Consolas"/>
              </a:rPr>
              <a:t>&lt;ul&gt;</a:t>
            </a:r>
            <a:endParaRPr sz="1250">
              <a:solidFill>
                <a:srgbClr val="DD7E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 &lt;li&gt;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&lt;a href="#"&gt;Home&lt;/a&gt;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&lt;/li&gt;</a:t>
            </a:r>
            <a:endParaRPr sz="12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&lt;a href="#"&gt;News&lt;/a&gt;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&lt;/li&gt;</a:t>
            </a:r>
            <a:endParaRPr sz="12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&lt;a href="#"&gt;Contact&lt;/a&gt;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&lt;/li&gt;</a:t>
            </a:r>
            <a:endParaRPr sz="12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&lt;a href="#"&gt;About&lt;/a&gt;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&lt;/li&gt;</a:t>
            </a:r>
            <a:endParaRPr sz="12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D7E6B"/>
                </a:solidFill>
                <a:latin typeface="Consolas"/>
                <a:ea typeface="Consolas"/>
                <a:cs typeface="Consolas"/>
                <a:sym typeface="Consolas"/>
              </a:rPr>
              <a:t>&lt;/ul&gt;</a:t>
            </a:r>
            <a:endParaRPr sz="1250">
              <a:solidFill>
                <a:srgbClr val="DD7E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0E0E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/* CSS */</a:t>
            </a:r>
            <a:endParaRPr sz="1250">
              <a:solidFill>
                <a:srgbClr val="C9DA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DD7E6B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list-style-type: none;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margin: 0px;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padding: 0px;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9" name="Google Shape;419;p50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2DED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F2DED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20" name="Google Shape;420;p50"/>
          <p:cNvPicPr preferRelativeResize="0"/>
          <p:nvPr/>
        </p:nvPicPr>
        <p:blipFill rotWithShape="1">
          <a:blip r:embed="rId3">
            <a:alphaModFix/>
          </a:blip>
          <a:srcRect b="41575" l="19564" r="61250" t="37182"/>
          <a:stretch/>
        </p:blipFill>
        <p:spPr>
          <a:xfrm>
            <a:off x="880400" y="3061018"/>
            <a:ext cx="2662901" cy="1658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 txBox="1"/>
          <p:nvPr/>
        </p:nvSpPr>
        <p:spPr>
          <a:xfrm>
            <a:off x="457200" y="839850"/>
            <a:ext cx="4099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Horizontal</a:t>
            </a: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Navbar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6" name="Google Shape;426;p51"/>
          <p:cNvSpPr txBox="1"/>
          <p:nvPr/>
        </p:nvSpPr>
        <p:spPr>
          <a:xfrm>
            <a:off x="464850" y="1620375"/>
            <a:ext cx="3078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Display dari elemen li pada navbar dibuat </a:t>
            </a: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inline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7" name="Google Shape;427;p51"/>
          <p:cNvSpPr/>
          <p:nvPr/>
        </p:nvSpPr>
        <p:spPr>
          <a:xfrm>
            <a:off x="4556700" y="0"/>
            <a:ext cx="45873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1"/>
          <p:cNvSpPr txBox="1"/>
          <p:nvPr/>
        </p:nvSpPr>
        <p:spPr>
          <a:xfrm>
            <a:off x="4692600" y="289650"/>
            <a:ext cx="4315500" cy="4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&lt;!--This will create a horizontal navbar--&gt;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&lt;!--HTML--&gt;</a:t>
            </a:r>
            <a:endParaRPr sz="1250">
              <a:solidFill>
                <a:srgbClr val="C9DA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F4CCCC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50">
                <a:solidFill>
                  <a:srgbClr val="F4CCCC"/>
                </a:solidFill>
                <a:latin typeface="Consolas"/>
                <a:ea typeface="Consolas"/>
                <a:cs typeface="Consolas"/>
                <a:sym typeface="Consolas"/>
              </a:rPr>
              <a:t>ul&gt;</a:t>
            </a:r>
            <a:endParaRPr sz="1250">
              <a:solidFill>
                <a:srgbClr val="F4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&lt;a href="#"&gt;Home&lt;/a&gt;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&lt;/li&gt;</a:t>
            </a:r>
            <a:endParaRPr sz="12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&lt;a href="#"&gt;News&lt;/a&gt;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&lt;/li&gt;</a:t>
            </a:r>
            <a:endParaRPr sz="12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&lt;a href="#"&gt;Contact&lt;/a&gt;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&lt;/li&gt;</a:t>
            </a:r>
            <a:endParaRPr sz="12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&lt;a href="#"&gt;About&lt;/a&gt;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&lt;/li&gt;</a:t>
            </a:r>
            <a:endParaRPr sz="12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4CCCC"/>
                </a:solidFill>
                <a:latin typeface="Consolas"/>
                <a:ea typeface="Consolas"/>
                <a:cs typeface="Consolas"/>
                <a:sym typeface="Consolas"/>
              </a:rPr>
              <a:t>&lt;/ul&gt;</a:t>
            </a:r>
            <a:endParaRPr sz="1250">
              <a:solidFill>
                <a:srgbClr val="F4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/* CSS */</a:t>
            </a:r>
            <a:endParaRPr sz="1250">
              <a:solidFill>
                <a:srgbClr val="C9DA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list-style-type: none;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margin: 0px;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padding: 0px;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125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display: inline;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51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2DED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F2DED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30" name="Google Shape;430;p51"/>
          <p:cNvPicPr preferRelativeResize="0"/>
          <p:nvPr/>
        </p:nvPicPr>
        <p:blipFill rotWithShape="1">
          <a:blip r:embed="rId3">
            <a:alphaModFix/>
          </a:blip>
          <a:srcRect b="44294" l="40050" r="16244" t="37181"/>
          <a:stretch/>
        </p:blipFill>
        <p:spPr>
          <a:xfrm>
            <a:off x="457201" y="2676988"/>
            <a:ext cx="3996149" cy="95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2"/>
          <p:cNvSpPr txBox="1"/>
          <p:nvPr/>
        </p:nvSpPr>
        <p:spPr>
          <a:xfrm>
            <a:off x="457200" y="839850"/>
            <a:ext cx="4099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Navbar Tag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6" name="Google Shape;436;p52"/>
          <p:cNvSpPr txBox="1"/>
          <p:nvPr/>
        </p:nvSpPr>
        <p:spPr>
          <a:xfrm>
            <a:off x="464850" y="1620375"/>
            <a:ext cx="35928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Selain menggunakan elemen &lt;ul&gt; dan &lt;li&gt;, terdapat tag &lt;nav&gt; di HTML yang berfungsi untuk mendefinisikan kumpulan link (elemen &lt;a&gt; di dalam &lt;nav&gt;).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7" name="Google Shape;437;p52"/>
          <p:cNvSpPr/>
          <p:nvPr/>
        </p:nvSpPr>
        <p:spPr>
          <a:xfrm>
            <a:off x="4556700" y="0"/>
            <a:ext cx="45873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2"/>
          <p:cNvSpPr txBox="1"/>
          <p:nvPr/>
        </p:nvSpPr>
        <p:spPr>
          <a:xfrm>
            <a:off x="4692600" y="691850"/>
            <a:ext cx="4315500" cy="3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3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3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5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350">
              <a:solidFill>
                <a:srgbClr val="F6B2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5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&lt;nav&gt;</a:t>
            </a:r>
            <a:endParaRPr sz="135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&lt;a href="/html/"&gt;HTML&lt;/a&gt; |</a:t>
            </a:r>
            <a:endParaRPr sz="13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&lt;a href="/css/"&gt;CSS&lt;/a&gt; |</a:t>
            </a:r>
            <a:endParaRPr sz="13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&lt;a href="/js/"&gt;JavaScript&lt;/a&gt; |</a:t>
            </a:r>
            <a:endParaRPr sz="13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&lt;a href="/jquery/"&gt;jQuery&lt;/a&gt;</a:t>
            </a:r>
            <a:endParaRPr sz="13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5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&lt;/nav&gt;</a:t>
            </a:r>
            <a:endParaRPr sz="135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5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350">
              <a:solidFill>
                <a:srgbClr val="F6B2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3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52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2DED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F2DED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40" name="Google Shape;440;p52"/>
          <p:cNvPicPr preferRelativeResize="0"/>
          <p:nvPr/>
        </p:nvPicPr>
        <p:blipFill rotWithShape="1">
          <a:blip r:embed="rId3">
            <a:alphaModFix/>
          </a:blip>
          <a:srcRect b="51902" l="50882" r="30146" t="44293"/>
          <a:stretch/>
        </p:blipFill>
        <p:spPr>
          <a:xfrm>
            <a:off x="614975" y="3231000"/>
            <a:ext cx="3391474" cy="38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EDE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"/>
          <p:cNvSpPr txBox="1"/>
          <p:nvPr/>
        </p:nvSpPr>
        <p:spPr>
          <a:xfrm>
            <a:off x="1485900" y="1517575"/>
            <a:ext cx="6172200" cy="22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Adakah cara lain untuk membuat navigation bar? </a:t>
            </a:r>
            <a:r>
              <a:rPr lang="en" sz="50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🤔</a:t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446" name="Google Shape;446;p53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4987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4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Intro to Bootstrap</a:t>
            </a:r>
            <a:endParaRPr sz="5500">
              <a:solidFill>
                <a:srgbClr val="A5E5D9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304375" y="3635609"/>
            <a:ext cx="39600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4B85"/>
              </a:buClr>
              <a:buSzPts val="2100"/>
              <a:buFont typeface="Source Sans Pro"/>
              <a:buChar char="●"/>
            </a:pPr>
            <a:r>
              <a:rPr lang="en" sz="21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Tidak ada format dan </a:t>
            </a:r>
            <a:r>
              <a:rPr i="1" lang="en" sz="21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styling</a:t>
            </a:r>
            <a:endParaRPr i="1" sz="2100">
              <a:solidFill>
                <a:srgbClr val="004B85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4726763" y="3635609"/>
            <a:ext cx="3960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4B85"/>
              </a:buClr>
              <a:buSzPts val="2100"/>
              <a:buFont typeface="Source Sans Pro"/>
              <a:buChar char="●"/>
            </a:pPr>
            <a:r>
              <a:rPr lang="en" sz="21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Teks telah diatur formatnya dan </a:t>
            </a:r>
            <a:r>
              <a:rPr i="1" lang="en" sz="21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styling</a:t>
            </a:r>
            <a:r>
              <a:rPr lang="en" sz="21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nya</a:t>
            </a:r>
            <a:endParaRPr sz="2100">
              <a:solidFill>
                <a:srgbClr val="004B85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5216037" y="1431050"/>
            <a:ext cx="27213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HTML + CSS</a:t>
            </a:r>
            <a:endParaRPr sz="3600" u="sng">
              <a:solidFill>
                <a:srgbClr val="004B85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1057012" y="1461732"/>
            <a:ext cx="27213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u="sng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HTML</a:t>
            </a:r>
            <a:endParaRPr sz="3300" u="sng">
              <a:solidFill>
                <a:srgbClr val="004B85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3175" y="2304125"/>
            <a:ext cx="1308950" cy="12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2200" y="2175675"/>
            <a:ext cx="1308950" cy="1252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Analogi HTML/CSS</a:t>
            </a:r>
            <a:endParaRPr sz="39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6">
            <a:alphaModFix/>
          </a:blip>
          <a:srcRect b="179" l="0" r="0" t="179"/>
          <a:stretch/>
        </p:blipFill>
        <p:spPr>
          <a:xfrm>
            <a:off x="7472175" y="182875"/>
            <a:ext cx="1375625" cy="3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5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5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459" name="Google Shape;459;p55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Apa itu Bootstrap?</a:t>
            </a:r>
            <a:endParaRPr sz="3900">
              <a:solidFill>
                <a:srgbClr val="004B85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460" name="Google Shape;460;p55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1" name="Google Shape;461;p55"/>
          <p:cNvSpPr txBox="1"/>
          <p:nvPr/>
        </p:nvSpPr>
        <p:spPr>
          <a:xfrm>
            <a:off x="338725" y="1708000"/>
            <a:ext cx="46041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Source Sans Pro"/>
                <a:ea typeface="Source Sans Pro"/>
                <a:cs typeface="Source Sans Pro"/>
                <a:sym typeface="Source Sans Pro"/>
              </a:rPr>
              <a:t>Bootstrap</a:t>
            </a: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 merupakan sebuah library/framework CSS yang telah dibuat khusus untuk mengembangkan front end sebuah website. Bootstrap digunakan untuk mengembangkan website agar lebih responsif.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Dengan memakai bootstrap, seorang developer bisa lebih mudah dan cepat untuk membuat front end dari website tersebut.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2" name="Google Shape;462;p55"/>
          <p:cNvSpPr/>
          <p:nvPr/>
        </p:nvSpPr>
        <p:spPr>
          <a:xfrm>
            <a:off x="5376750" y="1555600"/>
            <a:ext cx="3028500" cy="29706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55"/>
          <p:cNvPicPr preferRelativeResize="0"/>
          <p:nvPr/>
        </p:nvPicPr>
        <p:blipFill rotWithShape="1">
          <a:blip r:embed="rId4">
            <a:alphaModFix/>
          </a:blip>
          <a:srcRect b="-15763" l="19698" r="18800" t="2602"/>
          <a:stretch/>
        </p:blipFill>
        <p:spPr>
          <a:xfrm>
            <a:off x="5529150" y="1734100"/>
            <a:ext cx="2757900" cy="27075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4" name="Google Shape;464;p55"/>
          <p:cNvPicPr preferRelativeResize="0"/>
          <p:nvPr/>
        </p:nvPicPr>
        <p:blipFill rotWithShape="1">
          <a:blip r:embed="rId5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6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6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471" name="Google Shape;471;p56"/>
          <p:cNvSpPr txBox="1"/>
          <p:nvPr/>
        </p:nvSpPr>
        <p:spPr>
          <a:xfrm>
            <a:off x="233275" y="435300"/>
            <a:ext cx="7845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Gimana sih cara pakai Bootstrap? </a:t>
            </a:r>
            <a:r>
              <a:rPr lang="en" sz="40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🤔</a:t>
            </a:r>
            <a:endParaRPr sz="3000">
              <a:solidFill>
                <a:srgbClr val="004B85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472" name="Google Shape;472;p56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3" name="Google Shape;473;p56"/>
          <p:cNvSpPr txBox="1"/>
          <p:nvPr/>
        </p:nvSpPr>
        <p:spPr>
          <a:xfrm>
            <a:off x="338725" y="1555600"/>
            <a:ext cx="83481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Tinggal download aja Bootstrap/copy link Bootstrap CDN di: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https://getbootstrap.com/docs/4.4/getting-started/download/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(untuk sekarang copy linknya dulu aja ya! Lalu letakkan di dalam </a:t>
            </a:r>
            <a:r>
              <a:rPr b="1" lang="en" sz="1500">
                <a:latin typeface="Source Sans Pro"/>
                <a:ea typeface="Source Sans Pro"/>
                <a:cs typeface="Source Sans Pro"/>
                <a:sym typeface="Source Sans Pro"/>
              </a:rPr>
              <a:t>&lt;head&gt;</a:t>
            </a: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 tag di file HTML kalian.)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4" name="Google Shape;474;p56"/>
          <p:cNvPicPr preferRelativeResize="0"/>
          <p:nvPr/>
        </p:nvPicPr>
        <p:blipFill rotWithShape="1">
          <a:blip r:embed="rId5">
            <a:alphaModFix/>
          </a:blip>
          <a:srcRect b="47070" l="19309" r="17483" t="20706"/>
          <a:stretch/>
        </p:blipFill>
        <p:spPr>
          <a:xfrm>
            <a:off x="1208352" y="2791912"/>
            <a:ext cx="6608851" cy="1894376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6"/>
          <p:cNvSpPr/>
          <p:nvPr/>
        </p:nvSpPr>
        <p:spPr>
          <a:xfrm rot="2109020">
            <a:off x="7585753" y="3865191"/>
            <a:ext cx="257936" cy="211167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4B85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56"/>
          <p:cNvPicPr preferRelativeResize="0"/>
          <p:nvPr/>
        </p:nvPicPr>
        <p:blipFill rotWithShape="1">
          <a:blip r:embed="rId6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7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7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483" name="Google Shape;483;p57"/>
          <p:cNvSpPr txBox="1"/>
          <p:nvPr/>
        </p:nvSpPr>
        <p:spPr>
          <a:xfrm>
            <a:off x="233275" y="435300"/>
            <a:ext cx="7180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Membuat Navbar menggunakan Bootstrap</a:t>
            </a:r>
            <a:endParaRPr sz="38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484" name="Google Shape;484;p57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5" name="Google Shape;485;p57"/>
          <p:cNvSpPr txBox="1"/>
          <p:nvPr/>
        </p:nvSpPr>
        <p:spPr>
          <a:xfrm>
            <a:off x="313625" y="1517950"/>
            <a:ext cx="8530800" cy="30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Untuk membuat base navbar dan peletakannya, pergi ke situs: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https://getbootstrap.com/docs/4.0/components/navs/</a:t>
            </a:r>
            <a:endParaRPr b="1"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Untuk membuat navbar dengan macam-macam style, pergi ke situs: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r>
              <a:rPr b="1" lang="en" sz="15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https://getbootstrap.com/docs/4.0/components/navbar/</a:t>
            </a:r>
            <a:endParaRPr b="1"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86" name="Google Shape;486;p57"/>
          <p:cNvPicPr preferRelativeResize="0"/>
          <p:nvPr/>
        </p:nvPicPr>
        <p:blipFill rotWithShape="1">
          <a:blip r:embed="rId6">
            <a:alphaModFix/>
          </a:blip>
          <a:srcRect b="67569" l="18384" r="17447" t="20473"/>
          <a:stretch/>
        </p:blipFill>
        <p:spPr>
          <a:xfrm>
            <a:off x="457200" y="2188200"/>
            <a:ext cx="7091176" cy="74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7"/>
          <p:cNvPicPr preferRelativeResize="0"/>
          <p:nvPr/>
        </p:nvPicPr>
        <p:blipFill rotWithShape="1">
          <a:blip r:embed="rId7">
            <a:alphaModFix/>
          </a:blip>
          <a:srcRect b="67603" l="21378" r="20589" t="23124"/>
          <a:stretch/>
        </p:blipFill>
        <p:spPr>
          <a:xfrm>
            <a:off x="576150" y="3651900"/>
            <a:ext cx="7083967" cy="63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8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8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495" name="Google Shape;495;p58"/>
          <p:cNvSpPr txBox="1"/>
          <p:nvPr/>
        </p:nvSpPr>
        <p:spPr>
          <a:xfrm>
            <a:off x="233275" y="435300"/>
            <a:ext cx="7180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Membuat Navbar menggunakan Bootstrap</a:t>
            </a:r>
            <a:endParaRPr sz="38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496" name="Google Shape;496;p58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7" name="Google Shape;497;p58"/>
          <p:cNvSpPr txBox="1"/>
          <p:nvPr/>
        </p:nvSpPr>
        <p:spPr>
          <a:xfrm>
            <a:off x="5600700" y="1663800"/>
            <a:ext cx="3073500" cy="30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Copy kode yang ada di bawah style navbar yang kalian mau ke dalam tag 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&lt;body&gt;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di file HTML kalian, lalu modifikasi sesuai kreativitas kalian! 😄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Kalian juga dapat mengkombinasikan 2 kode dari dua style navbar menjadi satu style navbar yang terpadu.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98" name="Google Shape;498;p58"/>
          <p:cNvPicPr preferRelativeResize="0"/>
          <p:nvPr/>
        </p:nvPicPr>
        <p:blipFill rotWithShape="1">
          <a:blip r:embed="rId4">
            <a:alphaModFix/>
          </a:blip>
          <a:srcRect b="14616" l="20306" r="18914" t="25109"/>
          <a:stretch/>
        </p:blipFill>
        <p:spPr>
          <a:xfrm>
            <a:off x="0" y="1681650"/>
            <a:ext cx="5557400" cy="30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8"/>
          <p:cNvSpPr/>
          <p:nvPr/>
        </p:nvSpPr>
        <p:spPr>
          <a:xfrm rot="2109377">
            <a:off x="5459238" y="2542613"/>
            <a:ext cx="282907" cy="211167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8BDBD"/>
          </a:solidFill>
          <a:ln cap="flat" cmpd="sng" w="9525">
            <a:solidFill>
              <a:srgbClr val="004B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9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9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507" name="Google Shape;507;p59"/>
          <p:cNvSpPr txBox="1"/>
          <p:nvPr/>
        </p:nvSpPr>
        <p:spPr>
          <a:xfrm>
            <a:off x="233275" y="435300"/>
            <a:ext cx="6839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Apa saja objek yang dapat dibuat dgn Bootstrap?</a:t>
            </a:r>
            <a:endParaRPr sz="39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508" name="Google Shape;508;p59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9" name="Google Shape;509;p59"/>
          <p:cNvSpPr txBox="1"/>
          <p:nvPr/>
        </p:nvSpPr>
        <p:spPr>
          <a:xfrm>
            <a:off x="338725" y="1555600"/>
            <a:ext cx="5727300" cy="3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●"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Navbar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●"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Buttons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●"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Carousel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●"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Form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●"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Image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●"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Table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●"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Dan masih banyak lagi!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Kalian bisa membaca dokumentasinya di: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https://getbootstrap.com/docs/4.4/getting-started/introduction/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(pada bagian Layout dan kebawah)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0" name="Google Shape;510;p59"/>
          <p:cNvSpPr/>
          <p:nvPr/>
        </p:nvSpPr>
        <p:spPr>
          <a:xfrm>
            <a:off x="6211250" y="942150"/>
            <a:ext cx="3670500" cy="3715200"/>
          </a:xfrm>
          <a:prstGeom prst="ellipse">
            <a:avLst/>
          </a:prstGeom>
          <a:solidFill>
            <a:srgbClr val="F2DEDE"/>
          </a:solidFill>
          <a:ln cap="flat" cmpd="sng" w="2857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511" name="Google Shape;51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5325" y="1878588"/>
            <a:ext cx="1842326" cy="184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9"/>
          <p:cNvPicPr preferRelativeResize="0"/>
          <p:nvPr/>
        </p:nvPicPr>
        <p:blipFill rotWithShape="1">
          <a:blip r:embed="rId6">
            <a:alphaModFix/>
          </a:blip>
          <a:srcRect b="63485" l="22469" r="22076" t="29077"/>
          <a:stretch/>
        </p:blipFill>
        <p:spPr>
          <a:xfrm>
            <a:off x="2037850" y="1638175"/>
            <a:ext cx="3636672" cy="2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9"/>
          <p:cNvPicPr preferRelativeResize="0"/>
          <p:nvPr/>
        </p:nvPicPr>
        <p:blipFill rotWithShape="1">
          <a:blip r:embed="rId7">
            <a:alphaModFix/>
          </a:blip>
          <a:srcRect b="20696" l="22482" r="23745" t="72671"/>
          <a:stretch/>
        </p:blipFill>
        <p:spPr>
          <a:xfrm>
            <a:off x="2342650" y="1979050"/>
            <a:ext cx="3954408" cy="274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p59"/>
          <p:cNvCxnSpPr>
            <a:endCxn id="512" idx="1"/>
          </p:cNvCxnSpPr>
          <p:nvPr/>
        </p:nvCxnSpPr>
        <p:spPr>
          <a:xfrm>
            <a:off x="1649350" y="1775038"/>
            <a:ext cx="388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59"/>
          <p:cNvCxnSpPr>
            <a:endCxn id="513" idx="1"/>
          </p:cNvCxnSpPr>
          <p:nvPr/>
        </p:nvCxnSpPr>
        <p:spPr>
          <a:xfrm>
            <a:off x="1649350" y="2064013"/>
            <a:ext cx="693300" cy="5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6" name="Google Shape;516;p59"/>
          <p:cNvPicPr preferRelativeResize="0"/>
          <p:nvPr/>
        </p:nvPicPr>
        <p:blipFill rotWithShape="1">
          <a:blip r:embed="rId8">
            <a:alphaModFix/>
          </a:blip>
          <a:srcRect b="20311" l="22195" r="21399" t="24314"/>
          <a:stretch/>
        </p:blipFill>
        <p:spPr>
          <a:xfrm>
            <a:off x="2622953" y="2319925"/>
            <a:ext cx="1434701" cy="792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59"/>
          <p:cNvCxnSpPr/>
          <p:nvPr/>
        </p:nvCxnSpPr>
        <p:spPr>
          <a:xfrm>
            <a:off x="1719150" y="2329475"/>
            <a:ext cx="796800" cy="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8" name="Google Shape;518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4987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0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Let’s Review What We’ve Learned So Far!</a:t>
            </a:r>
            <a:endParaRPr sz="45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6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750" y="45164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1"/>
          <p:cNvSpPr txBox="1"/>
          <p:nvPr/>
        </p:nvSpPr>
        <p:spPr>
          <a:xfrm>
            <a:off x="0" y="3857625"/>
            <a:ext cx="9144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9AC37"/>
                </a:solidFill>
              </a:rPr>
              <a:t>ⓘ</a:t>
            </a:r>
            <a:r>
              <a:rPr lang="en"/>
              <a:t> Start presenting to display the poll results on this slide.</a:t>
            </a:r>
            <a:endParaRPr/>
          </a:p>
        </p:txBody>
      </p:sp>
      <p:sp>
        <p:nvSpPr>
          <p:cNvPr id="531" name="Google Shape;531;p61"/>
          <p:cNvSpPr txBox="1"/>
          <p:nvPr/>
        </p:nvSpPr>
        <p:spPr>
          <a:xfrm>
            <a:off x="0" y="1285875"/>
            <a:ext cx="91440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Objek apakah yang bisa kita buat dengan menggunakan Bootstrap?</a:t>
            </a:r>
            <a:endParaRPr sz="3600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6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750" y="45164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2"/>
          <p:cNvSpPr txBox="1"/>
          <p:nvPr/>
        </p:nvSpPr>
        <p:spPr>
          <a:xfrm>
            <a:off x="0" y="3857625"/>
            <a:ext cx="9144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9AC37"/>
                </a:solidFill>
              </a:rPr>
              <a:t>ⓘ</a:t>
            </a:r>
            <a:r>
              <a:rPr lang="en"/>
              <a:t> Start presenting to display the poll results on this slide.</a:t>
            </a:r>
            <a:endParaRPr/>
          </a:p>
        </p:txBody>
      </p:sp>
      <p:sp>
        <p:nvSpPr>
          <p:cNvPr id="538" name="Google Shape;538;p62"/>
          <p:cNvSpPr txBox="1"/>
          <p:nvPr/>
        </p:nvSpPr>
        <p:spPr>
          <a:xfrm>
            <a:off x="0" y="1285875"/>
            <a:ext cx="91440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Manakah yang bukan termasuk keuntungan kita dalam memakai framework Bootstrap?</a:t>
            </a:r>
            <a:endParaRPr sz="3600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EDE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3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Homework! </a:t>
            </a:r>
            <a:r>
              <a:rPr lang="en" sz="42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👩‍💻</a:t>
            </a:r>
            <a:endParaRPr sz="42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544" name="Google Shape;544;p63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4"/>
          <p:cNvSpPr txBox="1"/>
          <p:nvPr>
            <p:ph type="title"/>
          </p:nvPr>
        </p:nvSpPr>
        <p:spPr>
          <a:xfrm>
            <a:off x="3837300" y="573600"/>
            <a:ext cx="49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Homework/Individual Exercise</a:t>
            </a:r>
            <a:endParaRPr sz="2800"/>
          </a:p>
        </p:txBody>
      </p:sp>
      <p:sp>
        <p:nvSpPr>
          <p:cNvPr id="550" name="Google Shape;550;p64"/>
          <p:cNvSpPr txBox="1"/>
          <p:nvPr>
            <p:ph idx="2" type="body"/>
          </p:nvPr>
        </p:nvSpPr>
        <p:spPr>
          <a:xfrm>
            <a:off x="3981450" y="1304875"/>
            <a:ext cx="477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600"/>
              <a:buFont typeface="Source Sans Pro"/>
              <a:buAutoNum type="arabicPeriod"/>
            </a:pPr>
            <a:r>
              <a:rPr lang="en" sz="1600"/>
              <a:t>Kembangkan webpage kalian dengan CSS, eksplor lebih banyak tentang bootstrap, dan coba terapkan pada kode webpage kalian :)</a:t>
            </a:r>
            <a:endParaRPr sz="1600"/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(untuk buttons/navbar, dll.)</a:t>
            </a:r>
            <a:endParaRPr sz="1600"/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600"/>
              <a:buFont typeface="Source Sans Pro"/>
              <a:buAutoNum type="arabicPeriod"/>
            </a:pPr>
            <a:r>
              <a:rPr lang="en" sz="1600"/>
              <a:t>Install Git pada komputer kalian! :D</a:t>
            </a:r>
            <a:endParaRPr sz="16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" sz="1600"/>
              <a:t>Buat Akun di GitHub! :D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51" name="Google Shape;551;p64"/>
          <p:cNvPicPr preferRelativeResize="0"/>
          <p:nvPr/>
        </p:nvPicPr>
        <p:blipFill rotWithShape="1">
          <a:blip r:embed="rId3">
            <a:alphaModFix/>
          </a:blip>
          <a:srcRect b="0" l="27724" r="27724" t="0"/>
          <a:stretch/>
        </p:blipFill>
        <p:spPr>
          <a:xfrm>
            <a:off x="0" y="0"/>
            <a:ext cx="35509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457200" y="83985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Bagaimana cara mengaplikasikan CSS?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464850" y="1620375"/>
            <a:ext cx="4099500" cy="26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D4D4D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Syntax:</a:t>
            </a:r>
            <a:endParaRPr sz="1600"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D4D4D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HTML</a:t>
            </a:r>
            <a:endParaRPr b="1" sz="1600"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09500" y="2939400"/>
            <a:ext cx="2996700" cy="5832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&lt;p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intro”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Title 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609500" y="3996675"/>
            <a:ext cx="2996700" cy="5832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=”name”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8" name="Google Shape;128;p20"/>
          <p:cNvGrpSpPr/>
          <p:nvPr/>
        </p:nvGrpSpPr>
        <p:grpSpPr>
          <a:xfrm>
            <a:off x="5157475" y="1691700"/>
            <a:ext cx="3073800" cy="3078600"/>
            <a:chOff x="5171450" y="1415025"/>
            <a:chExt cx="3073800" cy="3078600"/>
          </a:xfrm>
        </p:grpSpPr>
        <p:sp>
          <p:nvSpPr>
            <p:cNvPr id="129" name="Google Shape;129;p20"/>
            <p:cNvSpPr/>
            <p:nvPr/>
          </p:nvSpPr>
          <p:spPr>
            <a:xfrm>
              <a:off x="5171450" y="1415025"/>
              <a:ext cx="3073800" cy="29643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30" name="Google Shape;130;p20"/>
            <p:cNvSpPr txBox="1"/>
            <p:nvPr/>
          </p:nvSpPr>
          <p:spPr>
            <a:xfrm>
              <a:off x="5316950" y="1415025"/>
              <a:ext cx="27828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A4C2F4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 { </a:t>
              </a:r>
              <a:b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  font-size: 40px;</a:t>
              </a:r>
              <a:b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  color: black;</a:t>
              </a:r>
              <a:b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b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500">
                  <a:solidFill>
                    <a:srgbClr val="F6B26B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.intro</a:t>
              </a:r>
              <a: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 {</a:t>
              </a:r>
              <a:b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  font-weight: bold;</a:t>
              </a:r>
              <a:b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b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500">
                  <a:solidFill>
                    <a:srgbClr val="EA9999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#name</a:t>
              </a:r>
              <a: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 {</a:t>
              </a:r>
              <a:b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  font-size: 12px;</a:t>
              </a:r>
              <a:b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  color: blue;</a:t>
              </a:r>
              <a:endParaRPr sz="800">
                <a:solidFill>
                  <a:srgbClr val="FFFFFF"/>
                </a:solidFill>
                <a:highlight>
                  <a:srgbClr val="434343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cxnSp>
        <p:nvCxnSpPr>
          <p:cNvPr id="131" name="Google Shape;131;p20"/>
          <p:cNvCxnSpPr/>
          <p:nvPr/>
        </p:nvCxnSpPr>
        <p:spPr>
          <a:xfrm flipH="1" rot="10800000">
            <a:off x="1006325" y="1933550"/>
            <a:ext cx="4248900" cy="978300"/>
          </a:xfrm>
          <a:prstGeom prst="straightConnector1">
            <a:avLst/>
          </a:prstGeom>
          <a:noFill/>
          <a:ln cap="flat" cmpd="sng" w="38100">
            <a:solidFill>
              <a:srgbClr val="A5E5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0"/>
          <p:cNvCxnSpPr>
            <a:stCxn id="126" idx="2"/>
          </p:cNvCxnSpPr>
          <p:nvPr/>
        </p:nvCxnSpPr>
        <p:spPr>
          <a:xfrm rot="-5400000">
            <a:off x="3355250" y="1650600"/>
            <a:ext cx="624600" cy="3119400"/>
          </a:xfrm>
          <a:prstGeom prst="curvedConnector4">
            <a:avLst>
              <a:gd fmla="val -38124" name="adj1"/>
              <a:gd fmla="val 74017" name="adj2"/>
            </a:avLst>
          </a:prstGeom>
          <a:noFill/>
          <a:ln cap="flat" cmpd="sng" w="38100">
            <a:solidFill>
              <a:srgbClr val="F8BDB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3" name="Google Shape;133;p20"/>
          <p:cNvCxnSpPr/>
          <p:nvPr/>
        </p:nvCxnSpPr>
        <p:spPr>
          <a:xfrm rot="-5400000">
            <a:off x="3167875" y="2608013"/>
            <a:ext cx="624600" cy="3119400"/>
          </a:xfrm>
          <a:prstGeom prst="curvedConnector4">
            <a:avLst>
              <a:gd fmla="val -38124" name="adj1"/>
              <a:gd fmla="val 74017" name="adj2"/>
            </a:avLst>
          </a:prstGeom>
          <a:noFill/>
          <a:ln cap="flat" cmpd="sng" w="38100">
            <a:solidFill>
              <a:srgbClr val="B6D7A8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4987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275" y="2571750"/>
            <a:ext cx="4317450" cy="5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5"/>
          <p:cNvSpPr txBox="1"/>
          <p:nvPr/>
        </p:nvSpPr>
        <p:spPr>
          <a:xfrm>
            <a:off x="1485900" y="122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It’s time for you to fill in the </a:t>
            </a:r>
            <a:r>
              <a:rPr lang="en" sz="5000">
                <a:solidFill>
                  <a:schemeClr val="lt1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Happy Form</a:t>
            </a:r>
            <a:endParaRPr sz="5000">
              <a:solidFill>
                <a:schemeClr val="lt1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559" name="Google Shape;559;p65"/>
          <p:cNvSpPr txBox="1"/>
          <p:nvPr/>
        </p:nvSpPr>
        <p:spPr>
          <a:xfrm>
            <a:off x="2514600" y="2650500"/>
            <a:ext cx="411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bit.ly/happyggsummer</a:t>
            </a:r>
            <a:endParaRPr b="1" sz="2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EDE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/>
        </p:nvSpPr>
        <p:spPr>
          <a:xfrm>
            <a:off x="532475" y="1912500"/>
            <a:ext cx="83370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Di mana kita menuliskan CSS?</a:t>
            </a:r>
            <a:r>
              <a:rPr lang="en" sz="45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🤔</a:t>
            </a:r>
            <a:endParaRPr sz="51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472175" y="182875"/>
            <a:ext cx="1321100" cy="318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/>
        </p:nvSpPr>
        <p:spPr>
          <a:xfrm>
            <a:off x="457200" y="839850"/>
            <a:ext cx="4099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External CSS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464850" y="1620375"/>
            <a:ext cx="3592800" cy="28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ans Pro"/>
              <a:buChar char="●"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Pada method External CSS akan meletakkan kode CSS pada dokumen yang berbeda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ans Pro"/>
              <a:buChar char="●"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Bisa ditulis di berbagai text editor dengan ekstensi filenya adalah .css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ans Pro"/>
              <a:buChar char="●"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Panggil dokumen CSS pada &lt;head&gt; menggunakan &lt;link&gt;</a:t>
            </a:r>
            <a:endParaRPr sz="3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2DED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F2DED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4556700" y="0"/>
            <a:ext cx="4587300" cy="2672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&lt;!--</a:t>
            </a: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HTML file </a:t>
            </a:r>
            <a:r>
              <a:rPr lang="en" sz="115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--&gt;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&lt;!DOCTYPE html&gt;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&lt;html&gt;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1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11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50">
                <a:solidFill>
                  <a:srgbClr val="EAD1DC"/>
                </a:solidFill>
                <a:latin typeface="Consolas"/>
                <a:ea typeface="Consolas"/>
                <a:cs typeface="Consolas"/>
                <a:sym typeface="Consolas"/>
              </a:rPr>
              <a:t>&lt;link</a:t>
            </a: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rel="stylesheet" type="text/css"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href="</a:t>
            </a:r>
            <a:r>
              <a:rPr lang="en" sz="115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mystyle.css</a:t>
            </a: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150">
                <a:solidFill>
                  <a:srgbClr val="EAD1DC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50">
              <a:solidFill>
                <a:srgbClr val="EAD1D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1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11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1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1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5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This is a heading</a:t>
            </a:r>
            <a:r>
              <a:rPr lang="en" sz="115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115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5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This is a paragraph.</a:t>
            </a:r>
            <a:r>
              <a:rPr lang="en" sz="115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15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1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1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&lt;/html&gt;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4556700" y="2571750"/>
            <a:ext cx="4587300" cy="2604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/*CSS file </a:t>
            </a:r>
            <a:r>
              <a:rPr lang="en" sz="125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mystyle.css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   body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background-color: lightblue;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   h1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color: navy;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margin-left: 20px;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/>
        </p:nvSpPr>
        <p:spPr>
          <a:xfrm>
            <a:off x="457200" y="839850"/>
            <a:ext cx="4099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Internal</a:t>
            </a: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CSS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457200" y="1620300"/>
            <a:ext cx="35967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Source Sans Pro"/>
              <a:buChar char="●"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Internal CSS dapat menggunakan 1 HTML page saja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337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Source Sans Pro"/>
              <a:buChar char="●"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Internal CSS didefinisikan di dalam pada &lt;head&gt; dokumen HTML menggunakan elemen &lt;style&gt;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4556700" y="0"/>
            <a:ext cx="45873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 txBox="1"/>
          <p:nvPr/>
        </p:nvSpPr>
        <p:spPr>
          <a:xfrm>
            <a:off x="4763450" y="228600"/>
            <a:ext cx="4043100" cy="46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1300">
              <a:solidFill>
                <a:srgbClr val="D0E0E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&lt;style&gt;</a:t>
            </a:r>
            <a:endParaRPr sz="13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   background-color: linen;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}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   color: maroon;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   margin-left: 40px;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}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&lt;/style&gt;</a:t>
            </a:r>
            <a:endParaRPr sz="13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3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 &lt;/head&gt;</a:t>
            </a:r>
            <a:endParaRPr sz="1300">
              <a:solidFill>
                <a:srgbClr val="D0E0E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D0E0E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300">
              <a:solidFill>
                <a:srgbClr val="D0E0E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h1&gt;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This is a heading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130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This is a paragraph.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30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300">
              <a:solidFill>
                <a:srgbClr val="D0E0E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2DED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F2DED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/>
        </p:nvSpPr>
        <p:spPr>
          <a:xfrm>
            <a:off x="457200" y="839850"/>
            <a:ext cx="4099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Inline CSS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388650" y="1467975"/>
            <a:ext cx="3825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Source Sans Pro"/>
              <a:buChar char="●"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Inline CSS ini diletakkan langsung pada elemen HTML sebagai atribut, sehingga tidak membutuhkan selektor lagi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337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Source Sans Pro"/>
              <a:buChar char="●"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Hanya dapat digunakan untuk elemen HTML yang telah didefinisikan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337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Source Sans Pro"/>
              <a:buChar char="●"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Direkomendasikan jika ingin menimpa aturan style global yang telah ditetapkan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4556700" y="0"/>
            <a:ext cx="45873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/>
        </p:nvSpPr>
        <p:spPr>
          <a:xfrm>
            <a:off x="4710925" y="829350"/>
            <a:ext cx="4792200" cy="3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4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4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4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45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&lt;h1 </a:t>
            </a:r>
            <a:r>
              <a:rPr lang="en" sz="145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="color:blue;</a:t>
            </a:r>
            <a:endParaRPr sz="14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text-align:center;"</a:t>
            </a:r>
            <a:r>
              <a:rPr lang="en" sz="145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This is a</a:t>
            </a:r>
            <a:endParaRPr sz="14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heading</a:t>
            </a:r>
            <a:r>
              <a:rPr lang="en" sz="145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145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45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&lt;p </a:t>
            </a:r>
            <a:r>
              <a:rPr lang="en" sz="145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="color:red;"</a:t>
            </a:r>
            <a:r>
              <a:rPr lang="en" sz="145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This is a</a:t>
            </a:r>
            <a:endParaRPr sz="14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paragraph.</a:t>
            </a:r>
            <a:r>
              <a:rPr lang="en" sz="145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45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4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4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4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2DED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F2DED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n G Curriculum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